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aleway Bold" charset="0"/>
      <p:regular r:id="rId18"/>
    </p:embeddedFont>
    <p:embeddedFont>
      <p:font typeface="Raleway Semi-Bold" panose="020B0604020202020204" charset="0"/>
      <p:regular r:id="rId19"/>
    </p:embeddedFont>
    <p:embeddedFont>
      <p:font typeface="TT Lakes Neue" panose="020B0604020202020204" charset="0"/>
      <p:regular r:id="rId20"/>
    </p:embeddedFont>
    <p:embeddedFont>
      <p:font typeface="TT Lakes Neue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0A5"/>
    <a:srgbClr val="3A6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74143">
            <a:off x="-4156130" y="8129426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6704733" y="1262646"/>
            <a:ext cx="4890525" cy="3043233"/>
          </a:xfrm>
          <a:custGeom>
            <a:avLst/>
            <a:gdLst/>
            <a:ahLst/>
            <a:cxnLst/>
            <a:rect l="l" t="t" r="r" b="b"/>
            <a:pathLst>
              <a:path w="4890525" h="3043233">
                <a:moveTo>
                  <a:pt x="0" y="0"/>
                </a:moveTo>
                <a:lnTo>
                  <a:pt x="4890526" y="0"/>
                </a:lnTo>
                <a:lnTo>
                  <a:pt x="4890526" y="3043233"/>
                </a:lnTo>
                <a:lnTo>
                  <a:pt x="0" y="304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070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-9144000" y="4477329"/>
            <a:ext cx="6009341" cy="147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8"/>
              </a:lnSpc>
              <a:spcBef>
                <a:spcPct val="0"/>
              </a:spcBef>
            </a:pPr>
            <a:r>
              <a:rPr lang="en-US" sz="10649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ANUBIS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1308" y="-3848100"/>
            <a:ext cx="2640905" cy="375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4"/>
              </a:lnSpc>
            </a:pPr>
            <a:r>
              <a:rPr lang="en-US" sz="9249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</a:t>
            </a:r>
          </a:p>
          <a:p>
            <a:pPr algn="l">
              <a:lnSpc>
                <a:spcPts val="9804"/>
              </a:lnSpc>
            </a:pPr>
            <a:r>
              <a:rPr lang="en-US" sz="9249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</a:t>
            </a:r>
          </a:p>
          <a:p>
            <a:pPr algn="l">
              <a:lnSpc>
                <a:spcPts val="9804"/>
              </a:lnSpc>
              <a:spcBef>
                <a:spcPct val="0"/>
              </a:spcBef>
            </a:pPr>
            <a:r>
              <a:rPr lang="en-US" sz="9249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9144000" y="5990646"/>
            <a:ext cx="8754036" cy="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Exploring Cutting-Edge Technology Shaping The Future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">
                <a:extLst>
                  <a:ext uri="{FF2B5EF4-FFF2-40B4-BE49-F238E27FC236}">
                    <a16:creationId xmlns:a16="http://schemas.microsoft.com/office/drawing/2014/main" id="{A74EEF62-361A-22EC-05B4-14DC0F0ADC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354384"/>
                  </p:ext>
                </p:extLst>
              </p:nvPr>
            </p:nvGraphicFramePr>
            <p:xfrm>
              <a:off x="18416624" y="2276143"/>
              <a:ext cx="4824376" cy="457697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824376" cy="4576972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2958483" ay="-1119348" az="-122430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059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">
                <a:extLst>
                  <a:ext uri="{FF2B5EF4-FFF2-40B4-BE49-F238E27FC236}">
                    <a16:creationId xmlns:a16="http://schemas.microsoft.com/office/drawing/2014/main" id="{A74EEF62-361A-22EC-05B4-14DC0F0ADC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16624" y="2276143"/>
                <a:ext cx="4824376" cy="457697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CB31544-D555-15F2-2453-E534ECA16241}"/>
              </a:ext>
            </a:extLst>
          </p:cNvPr>
          <p:cNvSpPr/>
          <p:nvPr/>
        </p:nvSpPr>
        <p:spPr>
          <a:xfrm>
            <a:off x="4301807" y="3820061"/>
            <a:ext cx="995990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WELCOME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802103" y="5238977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711939" y="73112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-5400000">
            <a:off x="9292361" y="2171824"/>
            <a:ext cx="7421720" cy="5573037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10917369" y="1966193"/>
            <a:ext cx="4261262" cy="6013018"/>
            <a:chOff x="0" y="0"/>
            <a:chExt cx="660181" cy="931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6"/>
              <a:stretch>
                <a:fillRect l="-51696" r="-31264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11939" y="3790517"/>
            <a:ext cx="7707780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1939" y="2790636"/>
            <a:ext cx="743206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6999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CHALLENGES &amp;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5678" y="1560323"/>
            <a:ext cx="141881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5713" y="5557163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52364" y="5547638"/>
            <a:ext cx="5391331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ISSUE: PARTIAL/HALF-LINE RESPONSES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52364" y="6129116"/>
            <a:ext cx="6377190" cy="56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Solution: Proper JSON parsing and multi-line text rendering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5549" y="7629481"/>
            <a:ext cx="298655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62199" y="7619956"/>
            <a:ext cx="5257077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ISSUE: BLOCKING UI ON REQUEST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62199" y="8201434"/>
            <a:ext cx="6377190" cy="29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Solution: Used background threads for API calls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7286" y="-1053442"/>
            <a:ext cx="9981859" cy="13795182"/>
            <a:chOff x="0" y="0"/>
            <a:chExt cx="2628967" cy="363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8967" cy="3633299"/>
            </a:xfrm>
            <a:custGeom>
              <a:avLst/>
              <a:gdLst/>
              <a:ahLst/>
              <a:cxnLst/>
              <a:rect l="l" t="t" r="r" b="b"/>
              <a:pathLst>
                <a:path w="2628967" h="3633299">
                  <a:moveTo>
                    <a:pt x="0" y="0"/>
                  </a:moveTo>
                  <a:lnTo>
                    <a:pt x="2628967" y="0"/>
                  </a:lnTo>
                  <a:lnTo>
                    <a:pt x="2628967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628967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49807" y="3124895"/>
            <a:ext cx="1029027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ENHANCEMENTS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9807" y="2163114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FUTURE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75678" y="1560323"/>
            <a:ext cx="141881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10</a:t>
            </a:r>
          </a:p>
        </p:txBody>
      </p:sp>
      <p:sp>
        <p:nvSpPr>
          <p:cNvPr id="8" name="Freeform 8"/>
          <p:cNvSpPr/>
          <p:nvPr/>
        </p:nvSpPr>
        <p:spPr>
          <a:xfrm>
            <a:off x="9539971" y="4540371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9983581" y="485855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6356" y="4849734"/>
            <a:ext cx="6377190" cy="29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 Speech-to-Text (Voice input)</a:t>
            </a:r>
          </a:p>
        </p:txBody>
      </p:sp>
      <p:sp>
        <p:nvSpPr>
          <p:cNvPr id="11" name="Freeform 11"/>
          <p:cNvSpPr/>
          <p:nvPr/>
        </p:nvSpPr>
        <p:spPr>
          <a:xfrm>
            <a:off x="9539971" y="584414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9983581" y="6162335"/>
            <a:ext cx="298655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06356" y="6131861"/>
            <a:ext cx="6377190" cy="29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Implement local model (like Ollama or GPT4All)</a:t>
            </a:r>
          </a:p>
        </p:txBody>
      </p:sp>
      <p:sp>
        <p:nvSpPr>
          <p:cNvPr id="14" name="Freeform 14"/>
          <p:cNvSpPr/>
          <p:nvPr/>
        </p:nvSpPr>
        <p:spPr>
          <a:xfrm>
            <a:off x="2612182" y="2559053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5" y="0"/>
                </a:lnTo>
                <a:lnTo>
                  <a:pt x="6342325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718975" y="3488035"/>
            <a:ext cx="4356595" cy="4356595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39971" y="7143863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TextBox 20"/>
          <p:cNvSpPr txBox="1"/>
          <p:nvPr/>
        </p:nvSpPr>
        <p:spPr>
          <a:xfrm>
            <a:off x="9983581" y="7462049"/>
            <a:ext cx="298655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06356" y="7416227"/>
            <a:ext cx="6377190" cy="29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 chat history saving and export</a:t>
            </a:r>
          </a:p>
        </p:txBody>
      </p:sp>
      <p:sp>
        <p:nvSpPr>
          <p:cNvPr id="22" name="Freeform 22"/>
          <p:cNvSpPr/>
          <p:nvPr/>
        </p:nvSpPr>
        <p:spPr>
          <a:xfrm>
            <a:off x="9539971" y="847215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9983581" y="8790338"/>
            <a:ext cx="298655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6356" y="8700593"/>
            <a:ext cx="6377190" cy="29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Mobile or web version of the app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984803" y="-1314334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16175678" y="1560323"/>
            <a:ext cx="141881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95089" y="4598153"/>
            <a:ext cx="5097823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5623" y="3359600"/>
            <a:ext cx="5796755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id="6" name="Freeform 6"/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0064A-4911-4C3C-C694-1E26A95CD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8F6415-85ED-0E2D-2EE3-44ACE7D35776}"/>
              </a:ext>
            </a:extLst>
          </p:cNvPr>
          <p:cNvSpPr/>
          <p:nvPr/>
        </p:nvSpPr>
        <p:spPr>
          <a:xfrm>
            <a:off x="1028700" y="2471022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86F9CE-3463-A6F9-C14A-85429314EE5F}"/>
              </a:ext>
            </a:extLst>
          </p:cNvPr>
          <p:cNvSpPr/>
          <p:nvPr/>
        </p:nvSpPr>
        <p:spPr>
          <a:xfrm>
            <a:off x="4391235" y="1262646"/>
            <a:ext cx="4890525" cy="3043233"/>
          </a:xfrm>
          <a:custGeom>
            <a:avLst/>
            <a:gdLst/>
            <a:ahLst/>
            <a:cxnLst/>
            <a:rect l="l" t="t" r="r" b="b"/>
            <a:pathLst>
              <a:path w="4890525" h="3043233">
                <a:moveTo>
                  <a:pt x="0" y="0"/>
                </a:moveTo>
                <a:lnTo>
                  <a:pt x="4890526" y="0"/>
                </a:lnTo>
                <a:lnTo>
                  <a:pt x="4890526" y="3043233"/>
                </a:lnTo>
                <a:lnTo>
                  <a:pt x="0" y="304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070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2754460-8165-3AE4-0032-0E3DB2E5F9F3}"/>
              </a:ext>
            </a:extLst>
          </p:cNvPr>
          <p:cNvSpPr txBox="1"/>
          <p:nvPr/>
        </p:nvSpPr>
        <p:spPr>
          <a:xfrm>
            <a:off x="1951968" y="4477329"/>
            <a:ext cx="6009341" cy="147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8"/>
              </a:lnSpc>
              <a:spcBef>
                <a:spcPct val="0"/>
              </a:spcBef>
            </a:pPr>
            <a:r>
              <a:rPr lang="en-US" sz="10649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ANUBIS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63FB47-158E-3473-E0F3-E75B8D76DECC}"/>
              </a:ext>
            </a:extLst>
          </p:cNvPr>
          <p:cNvSpPr txBox="1"/>
          <p:nvPr/>
        </p:nvSpPr>
        <p:spPr>
          <a:xfrm>
            <a:off x="7961308" y="2197165"/>
            <a:ext cx="2640905" cy="375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4"/>
              </a:lnSpc>
            </a:pPr>
            <a:r>
              <a:rPr lang="en-US" sz="9249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</a:t>
            </a:r>
          </a:p>
          <a:p>
            <a:pPr algn="l">
              <a:lnSpc>
                <a:spcPts val="9804"/>
              </a:lnSpc>
            </a:pPr>
            <a:r>
              <a:rPr lang="en-US" sz="9249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</a:t>
            </a:r>
          </a:p>
          <a:p>
            <a:pPr algn="l">
              <a:lnSpc>
                <a:spcPts val="9804"/>
              </a:lnSpc>
              <a:spcBef>
                <a:spcPct val="0"/>
              </a:spcBef>
            </a:pPr>
            <a:r>
              <a:rPr lang="en-US" sz="9249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EE7F29-F8B4-3369-D8B6-A82095898422}"/>
              </a:ext>
            </a:extLst>
          </p:cNvPr>
          <p:cNvSpPr txBox="1"/>
          <p:nvPr/>
        </p:nvSpPr>
        <p:spPr>
          <a:xfrm>
            <a:off x="1951968" y="5990646"/>
            <a:ext cx="8754036" cy="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Exploring Cutting-Edge Technology Shaping The Future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AF90CC-A9F3-07C1-D5DB-1F86BD7FE2EB}"/>
              </a:ext>
            </a:extLst>
          </p:cNvPr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">
                <a:extLst>
                  <a:ext uri="{FF2B5EF4-FFF2-40B4-BE49-F238E27FC236}">
                    <a16:creationId xmlns:a16="http://schemas.microsoft.com/office/drawing/2014/main" id="{98B2C0D5-A72A-313B-2AFF-E746A14A0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488439"/>
                  </p:ext>
                </p:extLst>
              </p:nvPr>
            </p:nvGraphicFramePr>
            <p:xfrm>
              <a:off x="10856424" y="1409700"/>
              <a:ext cx="6059976" cy="64293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059976" cy="6429347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91" ay="-1456707" az="3586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971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">
                <a:extLst>
                  <a:ext uri="{FF2B5EF4-FFF2-40B4-BE49-F238E27FC236}">
                    <a16:creationId xmlns:a16="http://schemas.microsoft.com/office/drawing/2014/main" id="{98B2C0D5-A72A-313B-2AFF-E746A14A0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6424" y="1409700"/>
                <a:ext cx="6059976" cy="64293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30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807" y="3505117"/>
            <a:ext cx="18688947" cy="3721654"/>
            <a:chOff x="0" y="0"/>
            <a:chExt cx="4922192" cy="98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93348" y="3900825"/>
            <a:ext cx="12982330" cy="250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  <a:spcBef>
                <a:spcPct val="0"/>
              </a:spcBef>
            </a:pP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AnubisGPT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is an intelligent Java-based desktop chatbot application built with a sleek Swing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UI.It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integrates with the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OpenRouter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API to deliver smart, real-time AI responses using state of-the-art LLMs. The chatbot supports both text and voice interaction, featuring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FreeTTS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for voice output. It offers a modern interface with message bubbles, bot/user avatars, and a customizable chat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experience.Speech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input can be added using CMU Sphinx or cloud services like Azure or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ElevenLabs.Users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can toggle voice on/off and enjoy seamless conversations with AI in a desktop app format. </a:t>
            </a:r>
            <a:r>
              <a:rPr lang="en-US" sz="2311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AnubisGPT</a:t>
            </a:r>
            <a:r>
              <a:rPr lang="en-US" sz="2311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demonstrates natural language processing, API integration, and user-centric design.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1667" y="2312687"/>
            <a:ext cx="424466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34403" y="2312687"/>
            <a:ext cx="43359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ABOUT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9488" y="2807984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5400000">
            <a:off x="2953378" y="3768896"/>
            <a:ext cx="4146166" cy="6629044"/>
          </a:xfrm>
          <a:custGeom>
            <a:avLst/>
            <a:gdLst/>
            <a:ahLst/>
            <a:cxnLst/>
            <a:rect l="l" t="t" r="r" b="b"/>
            <a:pathLst>
              <a:path w="4146166" h="6629044">
                <a:moveTo>
                  <a:pt x="0" y="0"/>
                </a:moveTo>
                <a:lnTo>
                  <a:pt x="4146165" y="0"/>
                </a:lnTo>
                <a:lnTo>
                  <a:pt x="4146165" y="6629044"/>
                </a:lnTo>
                <a:lnTo>
                  <a:pt x="0" y="6629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2403276" y="5267325"/>
            <a:ext cx="5246370" cy="3454914"/>
            <a:chOff x="0" y="0"/>
            <a:chExt cx="812800" cy="535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6"/>
              <a:stretch>
                <a:fillRect t="-15927" b="-112421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1939" y="3790517"/>
            <a:ext cx="643667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1939" y="2809686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KEY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3098" y="3126170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9749" y="3116645"/>
            <a:ext cx="3811192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59749" y="3698123"/>
            <a:ext cx="6377190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UI of AnubisGPT features a clean, modern chat interface with a top bar for branding, a scrollable chat area, and a responsive input section with voice and send controls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09488" y="4830201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TextBox 13"/>
          <p:cNvSpPr txBox="1"/>
          <p:nvPr/>
        </p:nvSpPr>
        <p:spPr>
          <a:xfrm>
            <a:off x="9953098" y="514838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59749" y="5138862"/>
            <a:ext cx="4955189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API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59749" y="5720340"/>
            <a:ext cx="6377190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AnubisGPT uses OpenRouter API to send queries and receive AI responses securely via HTTP requests.</a:t>
            </a: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509488" y="6852417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TextBox 17"/>
          <p:cNvSpPr txBox="1"/>
          <p:nvPr/>
        </p:nvSpPr>
        <p:spPr>
          <a:xfrm>
            <a:off x="9953098" y="717060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9749" y="7161079"/>
            <a:ext cx="3811192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VOICE INTEGRATION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59749" y="7742556"/>
            <a:ext cx="6377190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AnubisGPT integrates FreeTTS to convert AI responses into clear, natural voice-based speech output.</a:t>
            </a: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6356" y="-1898039"/>
            <a:ext cx="9981859" cy="13795182"/>
            <a:chOff x="0" y="0"/>
            <a:chExt cx="2628967" cy="363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8967" cy="3633299"/>
            </a:xfrm>
            <a:custGeom>
              <a:avLst/>
              <a:gdLst/>
              <a:ahLst/>
              <a:cxnLst/>
              <a:rect l="l" t="t" r="r" b="b"/>
              <a:pathLst>
                <a:path w="2628967" h="3633299">
                  <a:moveTo>
                    <a:pt x="0" y="0"/>
                  </a:moveTo>
                  <a:lnTo>
                    <a:pt x="2628967" y="0"/>
                  </a:lnTo>
                  <a:lnTo>
                    <a:pt x="2628967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628967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00272" y="3327963"/>
            <a:ext cx="7421720" cy="5573037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19" y="0"/>
                </a:lnTo>
                <a:lnTo>
                  <a:pt x="7421719" y="5573036"/>
                </a:lnTo>
                <a:lnTo>
                  <a:pt x="0" y="557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925279" y="3122331"/>
            <a:ext cx="4261262" cy="6013018"/>
            <a:chOff x="0" y="0"/>
            <a:chExt cx="660181" cy="931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4"/>
              <a:stretch>
                <a:fillRect l="-44072" r="-44072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49807" y="3143945"/>
            <a:ext cx="643667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49807" y="2211486"/>
            <a:ext cx="9781772" cy="101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6"/>
              </a:lnSpc>
              <a:spcBef>
                <a:spcPct val="0"/>
              </a:spcBef>
            </a:pPr>
            <a:r>
              <a:rPr lang="en-US" sz="7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TECHNOLOGIES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9807" y="4743635"/>
            <a:ext cx="7284546" cy="315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091" lvl="1" indent="-254545" algn="l">
              <a:lnSpc>
                <a:spcPts val="2499"/>
              </a:lnSpc>
              <a:buFont typeface="Arial"/>
              <a:buChar char="•"/>
            </a:pPr>
            <a:r>
              <a:rPr lang="en-US" sz="23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Java Swing – For building GUI</a:t>
            </a:r>
          </a:p>
          <a:p>
            <a:pPr algn="l">
              <a:lnSpc>
                <a:spcPts val="2499"/>
              </a:lnSpc>
            </a:pPr>
            <a:endParaRPr lang="en-US" sz="2357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09091" lvl="1" indent="-254545" algn="l">
              <a:lnSpc>
                <a:spcPts val="2499"/>
              </a:lnSpc>
              <a:buFont typeface="Arial"/>
              <a:buChar char="•"/>
            </a:pPr>
            <a:r>
              <a:rPr lang="en-US" sz="23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OpenRouter API – For AI-powered responses</a:t>
            </a:r>
          </a:p>
          <a:p>
            <a:pPr algn="l">
              <a:lnSpc>
                <a:spcPts val="2499"/>
              </a:lnSpc>
            </a:pPr>
            <a:endParaRPr lang="en-US" sz="2357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09091" lvl="1" indent="-254545" algn="l">
              <a:lnSpc>
                <a:spcPts val="2499"/>
              </a:lnSpc>
              <a:buFont typeface="Arial"/>
              <a:buChar char="•"/>
            </a:pPr>
            <a:r>
              <a:rPr lang="en-US" sz="23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FreeTTS – For Text-to-Speech Output</a:t>
            </a:r>
          </a:p>
          <a:p>
            <a:pPr algn="l">
              <a:lnSpc>
                <a:spcPts val="2499"/>
              </a:lnSpc>
            </a:pPr>
            <a:endParaRPr lang="en-US" sz="2357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09091" lvl="1" indent="-254545" algn="l">
              <a:lnSpc>
                <a:spcPts val="2499"/>
              </a:lnSpc>
              <a:buFont typeface="Arial"/>
              <a:buChar char="•"/>
            </a:pPr>
            <a:r>
              <a:rPr lang="en-US" sz="23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Gson Library – For handling JSON data</a:t>
            </a:r>
          </a:p>
          <a:p>
            <a:pPr algn="l">
              <a:lnSpc>
                <a:spcPts val="2499"/>
              </a:lnSpc>
            </a:pPr>
            <a:endParaRPr lang="en-US" sz="2357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09091" lvl="1" indent="-254545" algn="l">
              <a:lnSpc>
                <a:spcPts val="2499"/>
              </a:lnSpc>
              <a:buFont typeface="Arial"/>
              <a:buChar char="•"/>
            </a:pPr>
            <a:r>
              <a:rPr lang="en-US" sz="23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HTTPURLConnection – To connect with API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endParaRPr lang="en-US" sz="2357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9047" y="2521767"/>
            <a:ext cx="6798762" cy="230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6155" y="5268695"/>
            <a:ext cx="7284546" cy="242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User types a message in the input field.</a:t>
            </a:r>
          </a:p>
          <a:p>
            <a:pPr algn="l">
              <a:lnSpc>
                <a:spcPts val="2181"/>
              </a:lnSpc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Message is sent to OpenRouter via API.</a:t>
            </a:r>
          </a:p>
          <a:p>
            <a:pPr algn="l">
              <a:lnSpc>
                <a:spcPts val="2181"/>
              </a:lnSpc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OpenRouter processes and returns a response.</a:t>
            </a:r>
          </a:p>
          <a:p>
            <a:pPr algn="l">
              <a:lnSpc>
                <a:spcPts val="2181"/>
              </a:lnSpc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Response is shown in chat, and optionally spoken using FreeTTS.</a:t>
            </a:r>
          </a:p>
          <a:p>
            <a:pPr algn="l">
              <a:lnSpc>
                <a:spcPts val="1029"/>
              </a:lnSpc>
            </a:pPr>
            <a:endParaRPr lang="en-US" sz="2058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50104-AD0D-8AB8-AA0D-EC3DAA0F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401" y="2360914"/>
            <a:ext cx="7754254" cy="516950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0220" y="3117424"/>
            <a:ext cx="8486333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INTEGRATION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70220" y="2136593"/>
            <a:ext cx="7435280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70220" y="4437650"/>
            <a:ext cx="9120375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code integrates the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OpenRouter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API to connect with various large language models (LLMs), specifically using for Neural Processing. The API interaction follows a structured approach .First, it sends a POST request to</a:t>
            </a:r>
          </a:p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(https://openrouter.ai/api/v1/chat/completions) with the necessary headers, including the API key for authentication. The request body contains the user's code snippet and the selected programming language, formatted as a prompt for the LLM. The chosen model, `google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gemini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2.0 flash`, is a loaded model yet efficient 278-billion-parameter variant of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LLaMA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optimized for faster inference while maintaining reasonable accuracy. The response is processed asynchronously to prevent UI freezing, and the AI-generated explanation is extracted from the JSON response. If the API call fails, a fallback message is displayed. This setup ensures real-time, language-specific code explanations while maintaining a smooth user experience.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35739" y="2695386"/>
            <a:ext cx="3751228" cy="3751228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35739" y="5713627"/>
            <a:ext cx="3751228" cy="3751228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59224" y="3002514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15"/>
          <p:cNvSpPr/>
          <p:nvPr/>
        </p:nvSpPr>
        <p:spPr>
          <a:xfrm>
            <a:off x="16498042" y="8169056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1353" y="1495490"/>
            <a:ext cx="9756040" cy="2447879"/>
          </a:xfrm>
          <a:custGeom>
            <a:avLst/>
            <a:gdLst/>
            <a:ahLst/>
            <a:cxnLst/>
            <a:rect l="l" t="t" r="r" b="b"/>
            <a:pathLst>
              <a:path w="9756040" h="2447879">
                <a:moveTo>
                  <a:pt x="0" y="0"/>
                </a:moveTo>
                <a:lnTo>
                  <a:pt x="9756040" y="0"/>
                </a:lnTo>
                <a:lnTo>
                  <a:pt x="9756040" y="2447879"/>
                </a:lnTo>
                <a:lnTo>
                  <a:pt x="0" y="2447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7281846" y="2314052"/>
            <a:ext cx="658554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4885" y="2342239"/>
            <a:ext cx="387701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  <a:spcBef>
                <a:spcPct val="0"/>
              </a:spcBef>
            </a:pPr>
            <a:r>
              <a:rPr lang="en-US" sz="600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75678" y="1560323"/>
            <a:ext cx="1418817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00474" y="4192382"/>
            <a:ext cx="18688947" cy="3721654"/>
            <a:chOff x="0" y="0"/>
            <a:chExt cx="4922192" cy="9801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4546" y="4813380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737757" y="513156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1766" y="5703519"/>
            <a:ext cx="3811192" cy="56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GUI setup and event handling in Anubius.java</a:t>
            </a:r>
          </a:p>
        </p:txBody>
      </p:sp>
      <p:sp>
        <p:nvSpPr>
          <p:cNvPr id="12" name="Freeform 12"/>
          <p:cNvSpPr/>
          <p:nvPr/>
        </p:nvSpPr>
        <p:spPr>
          <a:xfrm>
            <a:off x="4998183" y="4813380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TextBox 13"/>
          <p:cNvSpPr txBox="1"/>
          <p:nvPr/>
        </p:nvSpPr>
        <p:spPr>
          <a:xfrm>
            <a:off x="5369477" y="513156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85403" y="5698678"/>
            <a:ext cx="3811192" cy="56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API Request in getAIResponse() method</a:t>
            </a:r>
          </a:p>
        </p:txBody>
      </p:sp>
      <p:sp>
        <p:nvSpPr>
          <p:cNvPr id="15" name="Freeform 15"/>
          <p:cNvSpPr/>
          <p:nvPr/>
        </p:nvSpPr>
        <p:spPr>
          <a:xfrm>
            <a:off x="8913173" y="4813380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9308468" y="513156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00393" y="5703519"/>
            <a:ext cx="3811192" cy="84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JSON parsing using Gson &amp;</a:t>
            </a:r>
          </a:p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Threading ensures smooth response fetching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038893" y="4813380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9" name="TextBox 19"/>
          <p:cNvSpPr txBox="1"/>
          <p:nvPr/>
        </p:nvSpPr>
        <p:spPr>
          <a:xfrm>
            <a:off x="13468648" y="5131567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4.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6114" y="5703519"/>
            <a:ext cx="3811192" cy="56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Voice integration using FreeTTS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5CE11-0FF0-DB0F-01BE-5CB88B1E7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0EB7F3-D4FF-C06D-FE97-65DE29B287C5}"/>
              </a:ext>
            </a:extLst>
          </p:cNvPr>
          <p:cNvSpPr txBox="1"/>
          <p:nvPr/>
        </p:nvSpPr>
        <p:spPr>
          <a:xfrm>
            <a:off x="7070220" y="3117424"/>
            <a:ext cx="8486333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INTEGRATION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CD8B17-97AB-46DC-6814-5E21F2627051}"/>
              </a:ext>
            </a:extLst>
          </p:cNvPr>
          <p:cNvSpPr txBox="1"/>
          <p:nvPr/>
        </p:nvSpPr>
        <p:spPr>
          <a:xfrm>
            <a:off x="7070220" y="2136593"/>
            <a:ext cx="7435280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VOICE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3791C76-5B2D-C1F7-BA77-CA661C8398EB}"/>
              </a:ext>
            </a:extLst>
          </p:cNvPr>
          <p:cNvSpPr txBox="1"/>
          <p:nvPr/>
        </p:nvSpPr>
        <p:spPr>
          <a:xfrm>
            <a:off x="16175678" y="1560323"/>
            <a:ext cx="141881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08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F245642-AF58-1AD6-384E-B5C83151B2E5}"/>
              </a:ext>
            </a:extLst>
          </p:cNvPr>
          <p:cNvSpPr txBox="1"/>
          <p:nvPr/>
        </p:nvSpPr>
        <p:spPr>
          <a:xfrm>
            <a:off x="7070220" y="4437650"/>
            <a:ext cx="9120375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AnubisGPT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Java chatbot integrates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FreeTTS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a speech synthesis library, to provide voice-based responses. By importing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com.sun.speech.freetts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.*, the project enables text-to-speech (TTS) functionality within the application. The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VoiceManager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is used to retrieve the "kevin16" voice, which is then allocated for use during the app’s initialization. Voice playback is handled in the speak(String text) method, where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voice.speak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(text) is called to convert the AI's response into audible speech. This operation runs inside a new thread to keep the graphical interface responsive and prevent blocking. Additionally, the application includes a </a:t>
            </a:r>
            <a:r>
              <a:rPr lang="en-US" sz="2058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voiceToggleButton</a:t>
            </a: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that allows users to enable or disable the voice output dynamically. This integration improves the interactivity and accessibility of the chatbot by giving users an optional audio response feature.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4B9143F-C6BC-3DE5-400C-CAC081513FDB}"/>
              </a:ext>
            </a:extLst>
          </p:cNvPr>
          <p:cNvGrpSpPr>
            <a:grpSpLocks noChangeAspect="1"/>
          </p:cNvGrpSpPr>
          <p:nvPr/>
        </p:nvGrpSpPr>
        <p:grpSpPr>
          <a:xfrm>
            <a:off x="2235739" y="2695386"/>
            <a:ext cx="3751228" cy="3751228"/>
            <a:chOff x="0" y="0"/>
            <a:chExt cx="14840029" cy="148400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1CC4A55-0049-6E70-4CA9-8EF1F89F555B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F67C38-B5B4-55F8-11E3-600AD7A1C5C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E4D7EA0-A98E-59FE-084F-EF3A0DA6A55C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596458B-5587-B07D-4C38-4747E492025E}"/>
              </a:ext>
            </a:extLst>
          </p:cNvPr>
          <p:cNvGrpSpPr>
            <a:grpSpLocks noChangeAspect="1"/>
          </p:cNvGrpSpPr>
          <p:nvPr/>
        </p:nvGrpSpPr>
        <p:grpSpPr>
          <a:xfrm>
            <a:off x="2235739" y="5713627"/>
            <a:ext cx="3751228" cy="3751228"/>
            <a:chOff x="0" y="0"/>
            <a:chExt cx="14840029" cy="1484002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E0B405F-7DE2-6097-6C2A-1E63BC58C65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C47B5E0-2968-F505-4C0B-FDB5953BD7CE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4ED03EF-F824-554A-18BF-25851DFC274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7629000-A169-3CAA-3CD4-7E229147CB3D}"/>
              </a:ext>
            </a:extLst>
          </p:cNvPr>
          <p:cNvSpPr/>
          <p:nvPr/>
        </p:nvSpPr>
        <p:spPr>
          <a:xfrm>
            <a:off x="1559224" y="3002514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724A4CF-69CC-39C3-1698-DAAC2F821BFE}"/>
              </a:ext>
            </a:extLst>
          </p:cNvPr>
          <p:cNvSpPr/>
          <p:nvPr/>
        </p:nvSpPr>
        <p:spPr>
          <a:xfrm>
            <a:off x="16498042" y="8169056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770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743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TT Lakes Neue</vt:lpstr>
      <vt:lpstr>Calibri</vt:lpstr>
      <vt:lpstr>Raleway Bold</vt:lpstr>
      <vt:lpstr>Raleway</vt:lpstr>
      <vt:lpstr>TT Lakes Neue Bold</vt:lpstr>
      <vt:lpstr>Raleway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ANUBIS GPT</dc:title>
  <cp:lastModifiedBy>Adil Ijaz</cp:lastModifiedBy>
  <cp:revision>10</cp:revision>
  <dcterms:created xsi:type="dcterms:W3CDTF">2006-08-16T00:00:00Z</dcterms:created>
  <dcterms:modified xsi:type="dcterms:W3CDTF">2025-05-14T06:52:46Z</dcterms:modified>
  <dc:identifier>DAGldHW-c9g</dc:identifier>
</cp:coreProperties>
</file>